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2" r:id="rId2"/>
    <p:sldId id="261" r:id="rId3"/>
    <p:sldId id="292" r:id="rId4"/>
    <p:sldId id="353" r:id="rId5"/>
    <p:sldId id="354" r:id="rId6"/>
    <p:sldId id="357" r:id="rId7"/>
    <p:sldId id="355" r:id="rId8"/>
    <p:sldId id="358" r:id="rId9"/>
    <p:sldId id="359" r:id="rId10"/>
    <p:sldId id="360" r:id="rId11"/>
    <p:sldId id="361" r:id="rId12"/>
    <p:sldId id="363" r:id="rId13"/>
    <p:sldId id="362" r:id="rId14"/>
    <p:sldId id="364" r:id="rId15"/>
    <p:sldId id="365" r:id="rId16"/>
    <p:sldId id="366" r:id="rId17"/>
    <p:sldId id="388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4225"/>
  </p:normalViewPr>
  <p:slideViewPr>
    <p:cSldViewPr snapToGrid="0">
      <p:cViewPr varScale="1">
        <p:scale>
          <a:sx n="103" d="100"/>
          <a:sy n="103" d="100"/>
        </p:scale>
        <p:origin x="936" y="17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D913024-4032-4B4F-8680-09D5E08EDB6E}" type="datetimeFigureOut">
              <a:rPr lang="en-GB" smtClean="0"/>
              <a:t>10/11/2023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9E357A0-8177-46BC-BFCE-19D99E3453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2AE225E-43E0-7047-8ADB-DD9EBB41B4D0}" type="datetimeFigureOut">
              <a:rPr lang="en-GB" noProof="0" smtClean="0"/>
              <a:t>10/11/2023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7C366290-4595-5745-A50F-D5EC13BAC60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had a look at the </a:t>
            </a:r>
            <a:r>
              <a:rPr lang="en-GB" dirty="0" err="1"/>
              <a:t>odor</a:t>
            </a:r>
            <a:r>
              <a:rPr lang="en-GB" dirty="0"/>
              <a:t> of mushrooms, we can see the larger portions of </a:t>
            </a:r>
            <a:r>
              <a:rPr lang="en-GB" dirty="0" err="1"/>
              <a:t>oders</a:t>
            </a:r>
            <a:r>
              <a:rPr lang="en-GB" dirty="0"/>
              <a:t> either have no </a:t>
            </a:r>
            <a:r>
              <a:rPr lang="en-GB" dirty="0" err="1"/>
              <a:t>odor</a:t>
            </a:r>
            <a:r>
              <a:rPr lang="en-GB" dirty="0"/>
              <a:t> or foul </a:t>
            </a:r>
            <a:r>
              <a:rPr lang="en-GB" dirty="0" err="1"/>
              <a:t>odor</a:t>
            </a:r>
            <a:endParaRPr lang="en-GB" dirty="0"/>
          </a:p>
          <a:p>
            <a:r>
              <a:rPr lang="en-GB" dirty="0"/>
              <a:t>Foul, fishy and spicy </a:t>
            </a:r>
            <a:r>
              <a:rPr lang="en-GB" dirty="0" err="1"/>
              <a:t>odors</a:t>
            </a:r>
            <a:r>
              <a:rPr lang="en-GB" dirty="0"/>
              <a:t> make up a large percentage here</a:t>
            </a:r>
          </a:p>
          <a:p>
            <a:r>
              <a:rPr lang="en-GB" dirty="0"/>
              <a:t>I also looked at the distribution of </a:t>
            </a:r>
            <a:r>
              <a:rPr lang="en-GB" dirty="0" err="1"/>
              <a:t>odor</a:t>
            </a:r>
            <a:r>
              <a:rPr lang="en-GB" dirty="0"/>
              <a:t> with mushroom class where most edible mushrooms have no smell </a:t>
            </a:r>
          </a:p>
          <a:p>
            <a:r>
              <a:rPr lang="en-GB" dirty="0"/>
              <a:t>And most poisonous mushrooms have </a:t>
            </a:r>
            <a:r>
              <a:rPr lang="en-GB" dirty="0" err="1"/>
              <a:t>fould</a:t>
            </a:r>
            <a:r>
              <a:rPr lang="en-GB" dirty="0"/>
              <a:t> </a:t>
            </a:r>
            <a:r>
              <a:rPr lang="en-GB" dirty="0" err="1"/>
              <a:t>odor</a:t>
            </a:r>
            <a:r>
              <a:rPr lang="en-GB" dirty="0"/>
              <a:t>, followed by spicy and fishy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219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just some more graphs to see the spore print </a:t>
            </a:r>
            <a:r>
              <a:rPr lang="en-GB" dirty="0" err="1"/>
              <a:t>color</a:t>
            </a:r>
            <a:r>
              <a:rPr lang="en-GB" dirty="0"/>
              <a:t> against class and gill colour against class too</a:t>
            </a:r>
          </a:p>
          <a:p>
            <a:r>
              <a:rPr lang="en-GB" dirty="0"/>
              <a:t>Where the spore print </a:t>
            </a:r>
            <a:r>
              <a:rPr lang="en-GB" dirty="0" err="1"/>
              <a:t>color</a:t>
            </a:r>
            <a:r>
              <a:rPr lang="en-GB" dirty="0"/>
              <a:t> is usually w for white when poisonous and gill </a:t>
            </a:r>
            <a:r>
              <a:rPr lang="en-GB" dirty="0" err="1"/>
              <a:t>color</a:t>
            </a:r>
            <a:r>
              <a:rPr lang="en-GB" dirty="0"/>
              <a:t> is commonly b for buff when poisonous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950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converted the data to numerical arrays and defined my x variables as all the features except class and y variable as mushroom class</a:t>
            </a:r>
          </a:p>
          <a:p>
            <a:r>
              <a:rPr lang="en-GB" dirty="0"/>
              <a:t>Then I trained the model with 70% training and 30%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first tried random forest and I got an accuracy of 100%, this a perfect score, but honestly I thought maybe I made a mistake somewhere, maybe there </a:t>
            </a:r>
            <a:r>
              <a:rPr lang="en-GB"/>
              <a:t>is overfitting, </a:t>
            </a:r>
            <a:r>
              <a:rPr lang="en-GB" dirty="0"/>
              <a:t>so I did some other models to see the difference and I found that KNN was 99.8% accurate, logistic regression was 95.5% and naïve bayes was the lowest at 92.6%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383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 also tried decision tree classifier that varied between 96 and 98%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27351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 then to compare, I also trained the model again with only the features that are most significant to to whether mushrooms are poisonous or not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Again, I used 70% training and 30% testing </a:t>
            </a: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With only the feature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odor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the decision tree classifier accuracy is high at 98.5% in model 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Adding spore-print-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color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and gill-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color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gives an even higher accuracy of 99.4%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2 models are highly accurate, almost perfect with only 35 false negative predictions in model 1 and 14 false negative predictions in model 2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Both have 0 false positive results meaning there are no wrong predictions there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606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conclusion, using the 3 features that are most significant help us to predict if that the mushroom is poisonous or not more accurately than using just </a:t>
            </a:r>
            <a:r>
              <a:rPr lang="en-GB" dirty="0" err="1"/>
              <a:t>odor</a:t>
            </a:r>
            <a:endParaRPr lang="en-GB" dirty="0"/>
          </a:p>
          <a:p>
            <a:r>
              <a:rPr lang="en-GB" dirty="0"/>
              <a:t>But using all of them can give 99% as we saw in the KNN and even 100% with the Random Forest</a:t>
            </a:r>
          </a:p>
          <a:p>
            <a:r>
              <a:rPr lang="en-GB" dirty="0"/>
              <a:t>I wanted to make a </a:t>
            </a:r>
            <a:r>
              <a:rPr lang="en-GB" dirty="0" err="1"/>
              <a:t>streamlit</a:t>
            </a:r>
            <a:r>
              <a:rPr lang="en-GB" dirty="0"/>
              <a:t> to test random entries, but I didn’t have the time. I expect that it would have given accurate results as most the models have shown an accuracy above 95%</a:t>
            </a:r>
          </a:p>
          <a:p>
            <a:r>
              <a:rPr lang="en-GB" dirty="0"/>
              <a:t>The last and most important thing to remember is that if the mushroom has white spores, has a buff gill colour and smells foul, fishy or spicy then don’t eat it!</a:t>
            </a:r>
          </a:p>
          <a:p>
            <a:r>
              <a:rPr lang="en-GB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347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56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680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First I loaded the data and had a quick look at it, there are over 8000 entries and 23 features</a:t>
            </a:r>
          </a:p>
          <a:p>
            <a:r>
              <a:rPr lang="en-GB" dirty="0"/>
              <a:t>The dataset is not numerical, all the entries are single letters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478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 I had a look at what the letters meant under each feature</a:t>
            </a:r>
          </a:p>
          <a:p>
            <a:r>
              <a:rPr lang="en-GB" dirty="0"/>
              <a:t>I’ve gone ahead and highlighted the ones that I later found are more significant features in predicting whether the mushrooms are poisonous or not</a:t>
            </a:r>
          </a:p>
          <a:p>
            <a:r>
              <a:rPr lang="en-GB" dirty="0"/>
              <a:t>The most important feature is of course the class, e means the mushroom is edible and p means it is poisonous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420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the left, I checked for null data and there is none, but from having a quick look at the spreadsheet, I know that 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? is entered as missing data for stalk-root column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So I had a closer look at how many entries there were with ? and found over 2000 entries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We can either drop this column or replace it with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na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, I chose to replace it with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na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to represent unknown/unidentified types of stalk-root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On the right, I looked at how many unique entries there were in each feature, veil type only had one same entry for all the mushrooms so I dropped this column as it won’t help to identify if mushrooms are poisonous or not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424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This heatmap of independence shows the associations between all the features</a:t>
            </a:r>
          </a:p>
          <a:p>
            <a:pPr rtl="0"/>
            <a:r>
              <a:rPr lang="en-GB" dirty="0"/>
              <a:t>Its very large, so I had a closer look and made another heatmap of the more significant features against class that you can see on the right hand side</a:t>
            </a: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There is 97% correlation between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odor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and mushroom class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Spore print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color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and gill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color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are also highly correlated to mushroom class at 75% and 68%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Using this, I can see t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hese features are the best predictors for the mushroom class to tell if the mushroom is poisonous or edible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82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 we can see a total of 48% of mushrooms are poisonous in this dataset while just over half are actually edible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0291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These are some charts I made just to have a look at each individual feature in the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60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184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n-GB" sz="2400" cap="all" baseline="0"/>
            </a:lvl1pPr>
            <a:lvl2pPr marL="457200" indent="0" algn="r">
              <a:buNone/>
              <a:defRPr lang="en-GB" sz="1800">
                <a:latin typeface="+mj-lt"/>
              </a:defRPr>
            </a:lvl2pPr>
            <a:lvl3pPr marL="914400" indent="0" algn="r">
              <a:buNone/>
              <a:defRPr lang="en-GB"/>
            </a:lvl3pPr>
            <a:lvl4pPr marL="1371600" indent="0" algn="r">
              <a:buNone/>
              <a:defRPr lang="en-GB"/>
            </a:lvl4pPr>
            <a:lvl5pPr marL="1828800" indent="0" algn="r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n-GB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4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n-GB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ntnu-testimon/paysim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ruchi798/source-based-news-classification" TargetMode="External"/><Relationship Id="rId4" Type="http://schemas.openxmlformats.org/officeDocument/2006/relationships/hyperlink" Target="https://www.kaggle.com/uciml/mushroom-classifica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muksurat choudhury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263AC6D-8781-4B2C-B553-DA6EDE8B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5D2FA0-537B-1892-36F2-8402E238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7F466FA0-F154-88AA-AF2A-D1C36A49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477D233-F756-EE1E-DBAE-9AD49B53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5" y="607504"/>
            <a:ext cx="5740960" cy="564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CA1AF585-7202-880A-C59B-7E5455ED6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93" y="276892"/>
            <a:ext cx="6111882" cy="597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942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263AC6D-8781-4B2C-B553-DA6EDE8B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5D2FA0-537B-1892-36F2-8402E238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7F466FA0-F154-88AA-AF2A-D1C36A49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71AF5B72-2BDD-271B-C30F-5E15D815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8" y="482633"/>
            <a:ext cx="5797882" cy="56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B12E6A70-7DF5-83E4-9D48-6075C92AE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34" y="482633"/>
            <a:ext cx="5797882" cy="566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723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9C5A24-AB75-24FC-076D-B482BE5E15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569" t="27717" r="1519" b="21694"/>
          <a:stretch/>
        </p:blipFill>
        <p:spPr>
          <a:xfrm>
            <a:off x="331654" y="1588770"/>
            <a:ext cx="11486966" cy="3951516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B25D21B7-A07E-D60C-5BDB-73D37412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384895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25D21B7-A07E-D60C-5BDB-73D37412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7967" y="738249"/>
            <a:ext cx="3081528" cy="676656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2400" dirty="0"/>
              <a:t>Random Forest Classifier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58EB9A5-20A8-C45E-A887-34E4928F1B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963" t="32363" r="77990" b="22824"/>
          <a:stretch/>
        </p:blipFill>
        <p:spPr>
          <a:xfrm>
            <a:off x="174465" y="1479144"/>
            <a:ext cx="2386818" cy="4443149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3B5A1B1-D64A-4E33-F786-DFC612DAE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421" t="86608" r="83579" b="9882"/>
          <a:stretch/>
        </p:blipFill>
        <p:spPr>
          <a:xfrm>
            <a:off x="851355" y="5700485"/>
            <a:ext cx="2386818" cy="523560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CCBD9A0D-F663-A7F1-1432-1960A5B719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7048" t="36471" r="77844" b="17412"/>
          <a:stretch/>
        </p:blipFill>
        <p:spPr>
          <a:xfrm>
            <a:off x="3173951" y="825246"/>
            <a:ext cx="2386818" cy="4553610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542B9410-1C35-AC34-6643-2E629CEDD37F}"/>
              </a:ext>
            </a:extLst>
          </p:cNvPr>
          <p:cNvSpPr txBox="1">
            <a:spLocks/>
          </p:cNvSpPr>
          <p:nvPr/>
        </p:nvSpPr>
        <p:spPr>
          <a:xfrm>
            <a:off x="2826596" y="182764"/>
            <a:ext cx="308152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Logistic Regression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D3AAF5B-C5D7-76EF-1AFB-8D2E0D4EB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862" t="61458" r="81520" b="31294"/>
          <a:stretch/>
        </p:blipFill>
        <p:spPr>
          <a:xfrm>
            <a:off x="3850841" y="4761588"/>
            <a:ext cx="2154605" cy="840124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9ADE2182-A41B-D813-9024-0A5FE5FB469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7304" t="42657" r="78137" b="12000"/>
          <a:stretch/>
        </p:blipFill>
        <p:spPr>
          <a:xfrm>
            <a:off x="6334981" y="1514639"/>
            <a:ext cx="2321793" cy="4519422"/>
          </a:xfrm>
          <a:prstGeom prst="rect">
            <a:avLst/>
          </a:prstGeom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DA3E6C25-656B-C07F-C0CE-474298B0ED98}"/>
              </a:ext>
            </a:extLst>
          </p:cNvPr>
          <p:cNvSpPr txBox="1">
            <a:spLocks/>
          </p:cNvSpPr>
          <p:nvPr/>
        </p:nvSpPr>
        <p:spPr>
          <a:xfrm>
            <a:off x="5908124" y="872157"/>
            <a:ext cx="308152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Naïve-Bayes</a:t>
            </a:r>
          </a:p>
        </p:txBody>
      </p:sp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98A844F2-91FD-4026-9F5E-3AC0BC8EAC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863" t="73555" r="81373" b="19291"/>
          <a:stretch/>
        </p:blipFill>
        <p:spPr>
          <a:xfrm>
            <a:off x="6929026" y="5405170"/>
            <a:ext cx="2154605" cy="818875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E19FAE2C-81A4-BF84-70DA-C117BE283DD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157" t="35747" r="78431" b="18823"/>
          <a:stretch/>
        </p:blipFill>
        <p:spPr>
          <a:xfrm>
            <a:off x="9188123" y="738249"/>
            <a:ext cx="2307316" cy="4545701"/>
          </a:xfrm>
          <a:prstGeom prst="rect">
            <a:avLst/>
          </a:prstGeom>
        </p:spPr>
      </p:pic>
      <p:sp>
        <p:nvSpPr>
          <p:cNvPr id="28" name="Title 2">
            <a:extLst>
              <a:ext uri="{FF2B5EF4-FFF2-40B4-BE49-F238E27FC236}">
                <a16:creationId xmlns:a16="http://schemas.microsoft.com/office/drawing/2014/main" id="{83DA42FC-5D03-412A-815A-BC84EB9D001A}"/>
              </a:ext>
            </a:extLst>
          </p:cNvPr>
          <p:cNvSpPr txBox="1">
            <a:spLocks/>
          </p:cNvSpPr>
          <p:nvPr/>
        </p:nvSpPr>
        <p:spPr>
          <a:xfrm>
            <a:off x="8771623" y="105156"/>
            <a:ext cx="308152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KNN</a:t>
            </a:r>
          </a:p>
        </p:txBody>
      </p:sp>
      <p:pic>
        <p:nvPicPr>
          <p:cNvPr id="30" name="Picture 29" descr="A screenshot of a computer&#10;&#10;Description automatically generated">
            <a:extLst>
              <a:ext uri="{FF2B5EF4-FFF2-40B4-BE49-F238E27FC236}">
                <a16:creationId xmlns:a16="http://schemas.microsoft.com/office/drawing/2014/main" id="{86D1CE19-A4A7-3338-BBBB-90D704D6604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862" t="70588" r="81520" b="22590"/>
          <a:stretch/>
        </p:blipFill>
        <p:spPr>
          <a:xfrm>
            <a:off x="9779144" y="4761588"/>
            <a:ext cx="2321793" cy="852101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192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B25D21B7-A07E-D60C-5BDB-73D37412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053" y="699187"/>
            <a:ext cx="3081528" cy="676656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sz="2400" dirty="0"/>
              <a:t>Decision Tree Classifier: Gini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542B9410-1C35-AC34-6643-2E629CEDD37F}"/>
              </a:ext>
            </a:extLst>
          </p:cNvPr>
          <p:cNvSpPr txBox="1">
            <a:spLocks/>
          </p:cNvSpPr>
          <p:nvPr/>
        </p:nvSpPr>
        <p:spPr>
          <a:xfrm>
            <a:off x="4129616" y="82296"/>
            <a:ext cx="308152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Decision Tree Classifier: Entropy</a:t>
            </a:r>
          </a:p>
        </p:txBody>
      </p:sp>
      <p:sp>
        <p:nvSpPr>
          <p:cNvPr id="23" name="Title 2">
            <a:extLst>
              <a:ext uri="{FF2B5EF4-FFF2-40B4-BE49-F238E27FC236}">
                <a16:creationId xmlns:a16="http://schemas.microsoft.com/office/drawing/2014/main" id="{DA3E6C25-656B-C07F-C0CE-474298B0ED98}"/>
              </a:ext>
            </a:extLst>
          </p:cNvPr>
          <p:cNvSpPr txBox="1">
            <a:spLocks/>
          </p:cNvSpPr>
          <p:nvPr/>
        </p:nvSpPr>
        <p:spPr>
          <a:xfrm>
            <a:off x="7211144" y="833095"/>
            <a:ext cx="308152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400" dirty="0"/>
              <a:t>Decision Tree Classifier: Depth3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07DB0BE-278E-F6AF-47F5-A652E9F3A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863" t="40752" r="78284" b="11999"/>
          <a:stretch/>
        </p:blipFill>
        <p:spPr>
          <a:xfrm>
            <a:off x="1548877" y="1412888"/>
            <a:ext cx="2303973" cy="458080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8ED6248-BBF0-C090-9176-9BFC67F9065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7157" t="35459" r="78284" b="20000"/>
          <a:stretch/>
        </p:blipFill>
        <p:spPr>
          <a:xfrm>
            <a:off x="4476971" y="786183"/>
            <a:ext cx="2370442" cy="453254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19590E1-7456-51F1-A3A2-05F74BBE6A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7304" t="33410" r="78284" b="21412"/>
          <a:stretch/>
        </p:blipFill>
        <p:spPr>
          <a:xfrm>
            <a:off x="7675174" y="1520889"/>
            <a:ext cx="2306220" cy="4518523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C1B418F-6A9E-519A-B3D8-979A6FD2DF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568" t="32112" r="81760" b="60031"/>
          <a:stretch/>
        </p:blipFill>
        <p:spPr>
          <a:xfrm>
            <a:off x="2162556" y="5244889"/>
            <a:ext cx="2154605" cy="90635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6B6F99F9-D13B-0214-1851-1E82A15314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rgbClr val="4E5745">
                <a:shade val="45000"/>
                <a:satMod val="135000"/>
              </a:srgbClr>
              <a:prstClr val="white"/>
            </a:duotone>
          </a:blip>
          <a:srcRect l="6568" t="56422" r="81894" b="36307"/>
          <a:stretch/>
        </p:blipFill>
        <p:spPr>
          <a:xfrm>
            <a:off x="5049889" y="4797609"/>
            <a:ext cx="2370442" cy="933629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5E537D1-BC8A-4046-D05D-7EE42FEB94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568" t="80658" r="82778" b="12588"/>
          <a:stretch/>
        </p:blipFill>
        <p:spPr>
          <a:xfrm>
            <a:off x="8450318" y="5137702"/>
            <a:ext cx="2303973" cy="91284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4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66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163D37-6651-6CBE-C688-61DDC06F41CF}"/>
              </a:ext>
            </a:extLst>
          </p:cNvPr>
          <p:cNvSpPr txBox="1">
            <a:spLocks/>
          </p:cNvSpPr>
          <p:nvPr/>
        </p:nvSpPr>
        <p:spPr>
          <a:xfrm>
            <a:off x="1353312" y="362442"/>
            <a:ext cx="438454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Decision Tree Classifier:</a:t>
            </a:r>
          </a:p>
          <a:p>
            <a:pPr algn="ctr"/>
            <a:r>
              <a:rPr lang="en-GB" sz="2000" dirty="0" err="1"/>
              <a:t>Odor</a:t>
            </a:r>
            <a:r>
              <a:rPr lang="en-GB" sz="2000" dirty="0"/>
              <a:t> and Class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759893B9-1B0E-471F-BAA0-7A044A9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54998"/>
            <a:ext cx="39751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28329617-5B6A-E9CC-5433-91D35296FB4F}"/>
              </a:ext>
            </a:extLst>
          </p:cNvPr>
          <p:cNvSpPr txBox="1">
            <a:spLocks/>
          </p:cNvSpPr>
          <p:nvPr/>
        </p:nvSpPr>
        <p:spPr>
          <a:xfrm>
            <a:off x="6431026" y="322310"/>
            <a:ext cx="438454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dirty="0"/>
              <a:t>Decision Tree Classifier:</a:t>
            </a:r>
          </a:p>
          <a:p>
            <a:pPr algn="ctr"/>
            <a:r>
              <a:rPr lang="en-GB" sz="2000" dirty="0" err="1"/>
              <a:t>Odor</a:t>
            </a:r>
            <a:r>
              <a:rPr lang="en-GB" sz="2000" dirty="0"/>
              <a:t>, Spore-Print-</a:t>
            </a:r>
            <a:r>
              <a:rPr lang="en-GB" sz="2000" dirty="0" err="1"/>
              <a:t>Color</a:t>
            </a:r>
            <a:r>
              <a:rPr lang="en-GB" sz="2000" dirty="0"/>
              <a:t>, Gill-</a:t>
            </a:r>
            <a:r>
              <a:rPr lang="en-GB" sz="2000" dirty="0" err="1"/>
              <a:t>Color</a:t>
            </a:r>
            <a:r>
              <a:rPr lang="en-GB" sz="2000" dirty="0"/>
              <a:t> and Class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3C685017-209A-0F43-5C9E-F2191F007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26" y="1254998"/>
            <a:ext cx="39751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FA0BF4-8348-5B96-3EB1-9404A3088638}"/>
              </a:ext>
            </a:extLst>
          </p:cNvPr>
          <p:cNvSpPr txBox="1"/>
          <p:nvPr/>
        </p:nvSpPr>
        <p:spPr>
          <a:xfrm>
            <a:off x="4574034" y="5405102"/>
            <a:ext cx="75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98.5%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E3B219-D8E1-1FD1-CC3B-563DFB905924}"/>
              </a:ext>
            </a:extLst>
          </p:cNvPr>
          <p:cNvSpPr txBox="1"/>
          <p:nvPr/>
        </p:nvSpPr>
        <p:spPr>
          <a:xfrm>
            <a:off x="9576861" y="5407755"/>
            <a:ext cx="754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/>
              <a:t>99.4%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EA1A90-0ABA-ABC1-EC98-7A739623B835}"/>
              </a:ext>
            </a:extLst>
          </p:cNvPr>
          <p:cNvSpPr txBox="1"/>
          <p:nvPr/>
        </p:nvSpPr>
        <p:spPr>
          <a:xfrm>
            <a:off x="1744038" y="5856684"/>
            <a:ext cx="36030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+mj-lt"/>
                <a:ea typeface="+mj-ea"/>
                <a:cs typeface="+mj-cs"/>
              </a:rPr>
              <a:t>TPR Model 1: 0.9728682170542635		</a:t>
            </a:r>
            <a:endParaRPr lang="en-US" sz="1600" dirty="0">
              <a:latin typeface="+mj-lt"/>
              <a:ea typeface="+mj-ea"/>
              <a:cs typeface="+mj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FAF49F-808E-4F2E-4C0A-DBF7E57F0B54}"/>
              </a:ext>
            </a:extLst>
          </p:cNvPr>
          <p:cNvSpPr txBox="1"/>
          <p:nvPr/>
        </p:nvSpPr>
        <p:spPr>
          <a:xfrm>
            <a:off x="6840474" y="5856684"/>
            <a:ext cx="3975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latin typeface="+mj-lt"/>
                <a:ea typeface="+mj-ea"/>
                <a:cs typeface="+mj-cs"/>
              </a:rPr>
              <a:t>TPR Model 2: 0.9889676910953507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7593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498825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283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Supervised Machine Learning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7A11-5407-F4D7-953F-4C626676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7947818" cy="387705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1800" dirty="0"/>
              <a:t>Select a dataset of your choice and create a supervised machine learning algorithm to provide further insight into the data.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1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Start with some exploration of the data – what are the fields, how are they distributed, will they require any transformations?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Prepare the dataset for machine learning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Create a supervised machine learning model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Measure the accuracy of your model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Try using two different supervised learning algorithms and use methods to measure their accuracy. Which model would you choose? Why?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endParaRPr lang="en-GB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1 – </a:t>
            </a:r>
            <a:r>
              <a:rPr lang="en-GB" sz="1800" b="1" dirty="0">
                <a:hlinkClick r:id="rId3"/>
              </a:rPr>
              <a:t>Fraud Detection</a:t>
            </a:r>
            <a:endParaRPr lang="en-GB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2 – </a:t>
            </a:r>
            <a:r>
              <a:rPr lang="en-GB" sz="1800" b="1" dirty="0">
                <a:hlinkClick r:id="rId4"/>
              </a:rPr>
              <a:t>Poisonous Mushrooms</a:t>
            </a:r>
            <a:endParaRPr lang="en-GB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3 – </a:t>
            </a:r>
            <a:r>
              <a:rPr lang="en-GB" sz="1800" b="1" dirty="0">
                <a:hlinkClick r:id="rId5"/>
              </a:rPr>
              <a:t>Fake News</a:t>
            </a:r>
            <a:endParaRPr lang="en-GB" sz="1800" b="1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037FC85-9A0F-FA38-7600-DD5B7B0D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1: Assignment 2</a:t>
            </a:r>
          </a:p>
        </p:txBody>
      </p: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Data: Poisonous Mushrooms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2A27E10-BAD0-16E0-85C3-293D58B3D1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977" t="38869" r="1961" b="10772"/>
          <a:stretch/>
        </p:blipFill>
        <p:spPr>
          <a:xfrm>
            <a:off x="576071" y="1674422"/>
            <a:ext cx="11121123" cy="3843880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6CB208-A312-A4E2-724B-CE4046930C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7059" t="49424" r="86066" b="47753"/>
          <a:stretch/>
        </p:blipFill>
        <p:spPr>
          <a:xfrm>
            <a:off x="2036736" y="5401134"/>
            <a:ext cx="2933206" cy="752778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3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625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Data: Poisonous Mushrooms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E44D7-CF67-6F81-A8CD-A28EDB417093}"/>
              </a:ext>
            </a:extLst>
          </p:cNvPr>
          <p:cNvSpPr txBox="1"/>
          <p:nvPr/>
        </p:nvSpPr>
        <p:spPr>
          <a:xfrm>
            <a:off x="176784" y="1472184"/>
            <a:ext cx="11649456" cy="4882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b="1" dirty="0"/>
              <a:t>class: e = edible, p = poisonous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cap-shape: b = bell, c = conical, x = convex, f = flat, k = knobbed, s = sunken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cap-surface: f = fibrous, g = grooves, y = </a:t>
            </a:r>
            <a:r>
              <a:rPr lang="en-GB" sz="1000" dirty="0" err="1"/>
              <a:t>scaly,s</a:t>
            </a:r>
            <a:r>
              <a:rPr lang="en-GB" sz="1000" dirty="0"/>
              <a:t> = smooth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cap-</a:t>
            </a:r>
            <a:r>
              <a:rPr lang="en-GB" sz="1000" dirty="0" err="1"/>
              <a:t>color</a:t>
            </a:r>
            <a:r>
              <a:rPr lang="en-GB" sz="1000" dirty="0"/>
              <a:t>: n = brown, b = buff, c = cinnamon, g = </a:t>
            </a:r>
            <a:r>
              <a:rPr lang="en-GB" sz="1000" dirty="0" err="1"/>
              <a:t>gray</a:t>
            </a:r>
            <a:r>
              <a:rPr lang="en-GB" sz="1000" dirty="0"/>
              <a:t>, r = green, p = pink, u = purple, e = red, w = white, y = yellow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bruises: t = bruises, f = no</a:t>
            </a:r>
          </a:p>
          <a:p>
            <a:pPr>
              <a:lnSpc>
                <a:spcPct val="120000"/>
              </a:lnSpc>
            </a:pPr>
            <a:r>
              <a:rPr lang="en-GB" b="1" dirty="0" err="1"/>
              <a:t>odor</a:t>
            </a:r>
            <a:r>
              <a:rPr lang="en-GB" b="1" dirty="0"/>
              <a:t>: a = almond, l = anise, c = creosote, y = fishy, f = foul, m = musty, n = none, p = pungent, s = spicy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gill-attachment: a = attached, d = descending, f = free, n = notched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gill-spacing: c = close, w = crowded, d = distant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gill-size: b = broad, n = narrow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gill-</a:t>
            </a:r>
            <a:r>
              <a:rPr lang="en-GB" sz="1600" b="1" dirty="0" err="1"/>
              <a:t>color</a:t>
            </a:r>
            <a:r>
              <a:rPr lang="en-GB" sz="1600" b="1" dirty="0"/>
              <a:t>: k = black, n = brown, b = buff, h = chocolate, g = </a:t>
            </a:r>
            <a:r>
              <a:rPr lang="en-GB" sz="1600" b="1" dirty="0" err="1"/>
              <a:t>gray</a:t>
            </a:r>
            <a:r>
              <a:rPr lang="en-GB" sz="1600" b="1" dirty="0"/>
              <a:t>, r = green, o = orange, p = pink, u = purple, e = red, w = white, y = yellow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stalk-shape: e = enlarging, t = tapering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stalk-root: b = bulbous, c = club, u = cup, e = equal, z = rhizomorphs, r = rooted, ? = missing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stalk-surface-above-ring: f = fibrous, y = scaly, k = silky, s = smooth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stalk-surface-below-ring: f = fibrous, y = scaly, k = silky, s = smooth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</a:t>
            </a:r>
            <a:r>
              <a:rPr lang="en-GB" sz="1000" dirty="0" err="1"/>
              <a:t>color</a:t>
            </a:r>
            <a:r>
              <a:rPr lang="en-GB" sz="1000" dirty="0"/>
              <a:t>-above-ring: n = brown, b = buff, c = cinnamon, g = </a:t>
            </a:r>
            <a:r>
              <a:rPr lang="en-GB" sz="1000" dirty="0" err="1"/>
              <a:t>gray</a:t>
            </a:r>
            <a:r>
              <a:rPr lang="en-GB" sz="1000" dirty="0"/>
              <a:t>, o = orange, p = pink, e = red, w = white, y = yellow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stalk-</a:t>
            </a:r>
            <a:r>
              <a:rPr lang="en-GB" sz="1000" dirty="0" err="1"/>
              <a:t>color</a:t>
            </a:r>
            <a:r>
              <a:rPr lang="en-GB" sz="1000" dirty="0"/>
              <a:t>-below-ring: n = brown, b = buff, c = cinnamon, g = </a:t>
            </a:r>
            <a:r>
              <a:rPr lang="en-GB" sz="1000" dirty="0" err="1"/>
              <a:t>gray</a:t>
            </a:r>
            <a:r>
              <a:rPr lang="en-GB" sz="1000" dirty="0"/>
              <a:t>, o = orange, p = pink, e = red, w = white, y = yellow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veil-type: p = partial, u = universal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veil-</a:t>
            </a:r>
            <a:r>
              <a:rPr lang="en-GB" sz="1000" dirty="0" err="1"/>
              <a:t>color</a:t>
            </a:r>
            <a:r>
              <a:rPr lang="en-GB" sz="1000" dirty="0"/>
              <a:t>: n = brown, o = orange, w = white, y = yellow	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ring-number: n = none, o = one, t = two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ring-type: c = cobwebby, e = evanescent, f = flaring, l = large, n = none, p = pendant, s = sheathing, z = zone</a:t>
            </a:r>
          </a:p>
          <a:p>
            <a:pPr>
              <a:lnSpc>
                <a:spcPct val="120000"/>
              </a:lnSpc>
            </a:pPr>
            <a:r>
              <a:rPr lang="en-GB" sz="1600" b="1" dirty="0"/>
              <a:t>spore-print-</a:t>
            </a:r>
            <a:r>
              <a:rPr lang="en-GB" sz="1600" b="1" dirty="0" err="1"/>
              <a:t>color</a:t>
            </a:r>
            <a:r>
              <a:rPr lang="en-GB" sz="1600" b="1" dirty="0"/>
              <a:t>: k = black, n = brown, b = buff, h = chocolate, r = green, o = orange, u = purple, w = white, y = yellow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population: a = abundant, c = clustered, n = numerous, s = scattered, v = several, y = solitary</a:t>
            </a:r>
          </a:p>
          <a:p>
            <a:pPr>
              <a:lnSpc>
                <a:spcPct val="120000"/>
              </a:lnSpc>
            </a:pPr>
            <a:r>
              <a:rPr lang="en-GB" sz="1000" dirty="0"/>
              <a:t>habitat: g = grasses, l = leaves, m = meadows, p = paths, u = urban, w = waste, d = woods</a:t>
            </a:r>
          </a:p>
        </p:txBody>
      </p:sp>
    </p:spTree>
    <p:extLst>
      <p:ext uri="{BB962C8B-B14F-4D97-AF65-F5344CB8AC3E}">
        <p14:creationId xmlns:p14="http://schemas.microsoft.com/office/powerpoint/2010/main" val="100240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Data: Poisonous Mushrooms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7CA1528C-070E-BC0C-9B38-C1E54951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831BC0-0C44-3121-BF19-87BE1CC468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867" t="35125" r="61114" b="7983"/>
          <a:stretch/>
        </p:blipFill>
        <p:spPr>
          <a:xfrm>
            <a:off x="466002" y="1444752"/>
            <a:ext cx="4240530" cy="470916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E60ED0D-589D-182B-663F-1A62B6AECC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274" t="55059" r="82281" b="31765"/>
          <a:stretch/>
        </p:blipFill>
        <p:spPr>
          <a:xfrm>
            <a:off x="3278505" y="1444752"/>
            <a:ext cx="2207895" cy="1588722"/>
          </a:xfrm>
          <a:prstGeom prst="round2DiagRect">
            <a:avLst>
              <a:gd name="adj1" fmla="val 16667"/>
              <a:gd name="adj2" fmla="val 0"/>
            </a:avLst>
          </a:prstGeom>
          <a:ln w="28575" cap="sq">
            <a:solidFill>
              <a:schemeClr val="accent3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CE66068-F2F2-78B7-1688-09A2DC84513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274" t="36177" r="56520" b="17882"/>
          <a:stretch/>
        </p:blipFill>
        <p:spPr>
          <a:xfrm>
            <a:off x="5610379" y="1444752"/>
            <a:ext cx="6128231" cy="47293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AA257FA-C36F-3FAB-5D05-B1AE71B55D36}"/>
              </a:ext>
            </a:extLst>
          </p:cNvPr>
          <p:cNvCxnSpPr>
            <a:cxnSpLocks/>
          </p:cNvCxnSpPr>
          <p:nvPr/>
        </p:nvCxnSpPr>
        <p:spPr>
          <a:xfrm>
            <a:off x="5050309" y="4796790"/>
            <a:ext cx="56007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1C8CE1-A23B-664E-4BF1-6D1EBAE614E0}"/>
              </a:ext>
            </a:extLst>
          </p:cNvPr>
          <p:cNvCxnSpPr>
            <a:cxnSpLocks/>
          </p:cNvCxnSpPr>
          <p:nvPr/>
        </p:nvCxnSpPr>
        <p:spPr>
          <a:xfrm flipH="1">
            <a:off x="7349490" y="4796790"/>
            <a:ext cx="6400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8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272832-5D71-2159-E3D9-9B7E80677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557025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9867C6-2EB3-1FC7-16C8-DE178DCA2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850" y="1202971"/>
            <a:ext cx="4342130" cy="445205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59CDF3-297B-F2D7-CB36-B1ADDD9E0196}"/>
              </a:ext>
            </a:extLst>
          </p:cNvPr>
          <p:cNvCxnSpPr>
            <a:cxnSpLocks/>
          </p:cNvCxnSpPr>
          <p:nvPr/>
        </p:nvCxnSpPr>
        <p:spPr>
          <a:xfrm>
            <a:off x="8435340" y="1474470"/>
            <a:ext cx="582930" cy="54864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itle 2">
            <a:extLst>
              <a:ext uri="{FF2B5EF4-FFF2-40B4-BE49-F238E27FC236}">
                <a16:creationId xmlns:a16="http://schemas.microsoft.com/office/drawing/2014/main" id="{833BDB16-D8AE-3C05-2375-6942742D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323737"/>
            <a:ext cx="10515600" cy="676656"/>
          </a:xfrm>
        </p:spPr>
        <p:txBody>
          <a:bodyPr rtlCol="0"/>
          <a:lstStyle>
            <a:defPPr>
              <a:defRPr lang="en-GB"/>
            </a:defPPr>
          </a:lstStyle>
          <a:p>
            <a:pPr algn="r" rtl="0"/>
            <a:r>
              <a:rPr lang="en-GB" sz="4800" dirty="0">
                <a:solidFill>
                  <a:schemeClr val="accent5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878053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B96EFD2-8ED5-E0D1-94E0-B7CDB391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0" y="1053710"/>
            <a:ext cx="4766310" cy="475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48CF49D-3272-1BDA-0E81-2AB94B613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090" y="1765300"/>
            <a:ext cx="50165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C263AC6D-8781-4B2C-B553-DA6EDE8BA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ED5D2FA0-537B-1892-36F2-8402E2386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21" name="Slide Number Placeholder 8">
            <a:extLst>
              <a:ext uri="{FF2B5EF4-FFF2-40B4-BE49-F238E27FC236}">
                <a16:creationId xmlns:a16="http://schemas.microsoft.com/office/drawing/2014/main" id="{7F466FA0-F154-88AA-AF2A-D1C36A49F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</p:spTree>
    <p:extLst>
      <p:ext uri="{BB962C8B-B14F-4D97-AF65-F5344CB8AC3E}">
        <p14:creationId xmlns:p14="http://schemas.microsoft.com/office/powerpoint/2010/main" val="1580000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490618F-0AC8-313B-9366-C61572C9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35" y="114300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DEF93E5-6AD9-EBB7-BCC9-D6BA4F324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19" y="114296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49DBB5C-075A-C7A3-BF64-58AD3F817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59" y="114292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0AFF1F1-FCCC-1D06-6F27-91FD8AC8B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19" y="114300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9A1879FC-A39F-F4B7-AFB2-B1409E0BA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119" y="2150715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8330A641-7F3D-980C-6639-197A53062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638" y="2150707"/>
            <a:ext cx="3070181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6367AF-8432-3A45-1D63-C1B67F24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504DE3E-66D7-E554-6468-68E7BF1D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3D6FC23-F897-5301-8CD5-64F0E126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AC2942CC-FCB1-71C0-F19E-37274202F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819" y="2160516"/>
            <a:ext cx="3070178" cy="20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DE09FE3-2193-AA79-E237-40AE1CCCB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431" y="4196938"/>
            <a:ext cx="3070178" cy="20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1D84A1-5FFC-413E-1E0C-4B9E58454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52" y="2160524"/>
            <a:ext cx="3111688" cy="206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6B0BDD5-5EBD-BDDB-60A9-7D402E5D7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779" y="4206737"/>
            <a:ext cx="3070180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D284BAD-9E99-E052-AFE2-69BD84AAC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730" y="4187115"/>
            <a:ext cx="3070178" cy="203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52DC1BE9-CEBD-5F99-ECA8-50009B48F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08" y="4166540"/>
            <a:ext cx="3070179" cy="203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71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6367AF-8432-3A45-1D63-C1B67F2475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3" name="Footer Placeholder 5">
            <a:extLst>
              <a:ext uri="{FF2B5EF4-FFF2-40B4-BE49-F238E27FC236}">
                <a16:creationId xmlns:a16="http://schemas.microsoft.com/office/drawing/2014/main" id="{9504DE3E-66D7-E554-6468-68E7BF1D5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4" name="Slide Number Placeholder 8">
            <a:extLst>
              <a:ext uri="{FF2B5EF4-FFF2-40B4-BE49-F238E27FC236}">
                <a16:creationId xmlns:a16="http://schemas.microsoft.com/office/drawing/2014/main" id="{D3D6FC23-F897-5301-8CD5-64F0E126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10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788608A8-7C1D-B3C5-ABE8-B2F189F24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" y="114292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E849E81B-EDA4-8899-112B-24469A9A5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178" y="114291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77FAF6AB-AED8-6EE3-B16B-DCE3A42E5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98" y="114283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D5740E98-4F6C-8504-6DED-46E73867A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818" y="115661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>
            <a:extLst>
              <a:ext uri="{FF2B5EF4-FFF2-40B4-BE49-F238E27FC236}">
                <a16:creationId xmlns:a16="http://schemas.microsoft.com/office/drawing/2014/main" id="{0FE83056-079D-1066-D5DA-E65184848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03" y="2160513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B8AB277E-EFEE-C4D9-5489-2B6A1CFF8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49" y="2160513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>
            <a:extLst>
              <a:ext uri="{FF2B5EF4-FFF2-40B4-BE49-F238E27FC236}">
                <a16:creationId xmlns:a16="http://schemas.microsoft.com/office/drawing/2014/main" id="{EA417541-431A-1191-B03F-ADE728B08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498" y="2160513"/>
            <a:ext cx="3070181" cy="206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>
            <a:extLst>
              <a:ext uri="{FF2B5EF4-FFF2-40B4-BE49-F238E27FC236}">
                <a16:creationId xmlns:a16="http://schemas.microsoft.com/office/drawing/2014/main" id="{4BE6A368-17DC-BE66-FFCE-CE597DB01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817" y="2176058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>
            <a:extLst>
              <a:ext uri="{FF2B5EF4-FFF2-40B4-BE49-F238E27FC236}">
                <a16:creationId xmlns:a16="http://schemas.microsoft.com/office/drawing/2014/main" id="{8D35903F-3550-7FDF-B728-339F3D6A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03" y="4312660"/>
            <a:ext cx="3070181" cy="20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750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3_TF11964407_Win32" id="{B93CAFD1-3682-48B9-AB4D-B17AE97EAEF6}" vid="{42E63F67-4AC8-49A2-8D09-A38E4C645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5832</TotalTime>
  <Words>1690</Words>
  <Application>Microsoft Macintosh PowerPoint</Application>
  <PresentationFormat>Widescreen</PresentationFormat>
  <Paragraphs>152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Data Science with Python</vt:lpstr>
      <vt:lpstr>Supervised Machine Learning</vt:lpstr>
      <vt:lpstr>The Data: Poisonous Mushrooms</vt:lpstr>
      <vt:lpstr>The Data: Poisonous Mushrooms</vt:lpstr>
      <vt:lpstr>The Data: Poisonous Mushrooms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Training the Model</vt:lpstr>
      <vt:lpstr>Random Forest Classifier</vt:lpstr>
      <vt:lpstr>Decision Tree Classifier: Gini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Muksurat Choudhury</dc:creator>
  <cp:lastModifiedBy>Muksurat Choudhury</cp:lastModifiedBy>
  <cp:revision>122</cp:revision>
  <dcterms:created xsi:type="dcterms:W3CDTF">2023-01-12T10:08:21Z</dcterms:created>
  <dcterms:modified xsi:type="dcterms:W3CDTF">2023-11-10T14:45:41Z</dcterms:modified>
</cp:coreProperties>
</file>